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
      <p:font typeface="Roboto Condensed"/>
      <p:regular r:id="rId20"/>
      <p:bold r:id="rId21"/>
      <p:italic r:id="rId22"/>
      <p:boldItalic r:id="rId23"/>
    </p:embeddedFon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regular.fntdata"/><Relationship Id="rId22" Type="http://schemas.openxmlformats.org/officeDocument/2006/relationships/font" Target="fonts/RobotoCondensed-italic.fntdata"/><Relationship Id="rId21" Type="http://schemas.openxmlformats.org/officeDocument/2006/relationships/font" Target="fonts/RobotoCondensed-bold.fntdata"/><Relationship Id="rId24" Type="http://schemas.openxmlformats.org/officeDocument/2006/relationships/font" Target="fonts/GillSans-regular.fntdata"/><Relationship Id="rId23" Type="http://schemas.openxmlformats.org/officeDocument/2006/relationships/font" Target="fonts/RobotoCondense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0af3c17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0af3c17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8677f25c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8677f25c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d336e81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d336e81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e91fa6da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e91fa6da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e91fa6da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e91fa6da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e91fa6da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e91fa6da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acda3f55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acda3f55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yQq1-_ujXrM"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1" y="336925"/>
            <a:ext cx="7893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College </a:t>
            </a:r>
            <a:r>
              <a:rPr b="1" lang="en"/>
              <a:t>Professor </a:t>
            </a:r>
            <a:endParaRPr b="1"/>
          </a:p>
          <a:p>
            <a:pPr indent="0" lvl="0" marL="0" rtl="0" algn="ctr">
              <a:spcBef>
                <a:spcPts val="0"/>
              </a:spcBef>
              <a:spcAft>
                <a:spcPts val="0"/>
              </a:spcAft>
              <a:buNone/>
            </a:pPr>
            <a:r>
              <a:rPr b="1" lang="en"/>
              <a:t>Office Hours</a:t>
            </a:r>
            <a:endParaRPr b="1"/>
          </a:p>
        </p:txBody>
      </p:sp>
      <p:sp>
        <p:nvSpPr>
          <p:cNvPr id="91" name="Google Shape;91;p12"/>
          <p:cNvSpPr txBox="1"/>
          <p:nvPr>
            <p:ph idx="1" type="subTitle"/>
          </p:nvPr>
        </p:nvSpPr>
        <p:spPr>
          <a:xfrm>
            <a:off x="579450" y="2449725"/>
            <a:ext cx="7893000" cy="1238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058775" y="254050"/>
            <a:ext cx="4854300" cy="4057800"/>
          </a:xfrm>
          <a:prstGeom prst="rect">
            <a:avLst/>
          </a:prstGeom>
        </p:spPr>
        <p:txBody>
          <a:bodyPr anchorCtr="0" anchor="ctr" bIns="91425" lIns="91425" spcFirstLastPara="1" rIns="91425" wrap="square" tIns="91425">
            <a:normAutofit/>
          </a:bodyPr>
          <a:lstStyle/>
          <a:p>
            <a:pPr indent="0" lvl="0" marL="0" rtl="0" algn="l">
              <a:lnSpc>
                <a:spcPct val="150000"/>
              </a:lnSpc>
              <a:spcBef>
                <a:spcPts val="0"/>
              </a:spcBef>
              <a:spcAft>
                <a:spcPts val="0"/>
              </a:spcAft>
              <a:buNone/>
            </a:pPr>
            <a:r>
              <a:t/>
            </a:r>
            <a:endParaRPr b="1" sz="2000">
              <a:solidFill>
                <a:schemeClr val="dk1"/>
              </a:solidFill>
            </a:endParaRPr>
          </a:p>
          <a:p>
            <a:pPr indent="-355600" lvl="0" marL="457200" rtl="0" algn="ctr">
              <a:lnSpc>
                <a:spcPct val="100000"/>
              </a:lnSpc>
              <a:spcBef>
                <a:spcPts val="1200"/>
              </a:spcBef>
              <a:spcAft>
                <a:spcPts val="0"/>
              </a:spcAft>
              <a:buClr>
                <a:srgbClr val="00689D"/>
              </a:buClr>
              <a:buSzPts val="2000"/>
              <a:buChar char="❖"/>
            </a:pPr>
            <a:r>
              <a:rPr b="1" lang="en" sz="2000">
                <a:solidFill>
                  <a:srgbClr val="00689D"/>
                </a:solidFill>
                <a:highlight>
                  <a:schemeClr val="lt1"/>
                </a:highlight>
              </a:rPr>
              <a:t>Thurs. Sept. 16th Virtual 10th Grade Parent Meeting</a:t>
            </a:r>
            <a:endParaRPr b="1" sz="2000">
              <a:solidFill>
                <a:srgbClr val="00689D"/>
              </a:solidFill>
              <a:highlight>
                <a:schemeClr val="lt1"/>
              </a:highlight>
            </a:endParaRPr>
          </a:p>
          <a:p>
            <a:pPr indent="-355600" lvl="0" marL="457200" rtl="0" algn="ctr">
              <a:lnSpc>
                <a:spcPct val="100000"/>
              </a:lnSpc>
              <a:spcBef>
                <a:spcPts val="0"/>
              </a:spcBef>
              <a:spcAft>
                <a:spcPts val="0"/>
              </a:spcAft>
              <a:buClr>
                <a:schemeClr val="dk1"/>
              </a:buClr>
              <a:buSzPts val="2000"/>
              <a:buChar char="❖"/>
            </a:pPr>
            <a:r>
              <a:rPr b="1" lang="en" sz="2000">
                <a:solidFill>
                  <a:schemeClr val="dk1"/>
                </a:solidFill>
              </a:rPr>
              <a:t>Fri. Sept. 17th Student Council Elections</a:t>
            </a:r>
            <a:endParaRPr b="1" sz="2000">
              <a:solidFill>
                <a:schemeClr val="dk1"/>
              </a:solidFill>
              <a:highlight>
                <a:schemeClr val="lt1"/>
              </a:highlight>
            </a:endParaRPr>
          </a:p>
          <a:p>
            <a:pPr indent="-355600" lvl="0" marL="457200" rtl="0" algn="ctr">
              <a:lnSpc>
                <a:spcPct val="100000"/>
              </a:lnSpc>
              <a:spcBef>
                <a:spcPts val="0"/>
              </a:spcBef>
              <a:spcAft>
                <a:spcPts val="0"/>
              </a:spcAft>
              <a:buClr>
                <a:srgbClr val="00FF00"/>
              </a:buClr>
              <a:buSzPts val="2000"/>
              <a:buChar char="❖"/>
            </a:pPr>
            <a:r>
              <a:rPr b="1" lang="en" sz="2000">
                <a:solidFill>
                  <a:srgbClr val="00FF00"/>
                </a:solidFill>
                <a:highlight>
                  <a:schemeClr val="lt1"/>
                </a:highlight>
              </a:rPr>
              <a:t>Tues. Sept. 21st Virtual 11th Grade Parent Meeting</a:t>
            </a:r>
            <a:endParaRPr b="1" sz="2000">
              <a:solidFill>
                <a:srgbClr val="00FF00"/>
              </a:solidFill>
            </a:endParaRPr>
          </a:p>
          <a:p>
            <a:pPr indent="-355600" lvl="0" marL="457200" rtl="0" algn="ctr">
              <a:lnSpc>
                <a:spcPct val="100000"/>
              </a:lnSpc>
              <a:spcBef>
                <a:spcPts val="0"/>
              </a:spcBef>
              <a:spcAft>
                <a:spcPts val="0"/>
              </a:spcAft>
              <a:buClr>
                <a:srgbClr val="FF00FF"/>
              </a:buClr>
              <a:buSzPts val="2000"/>
              <a:buChar char="❖"/>
            </a:pPr>
            <a:r>
              <a:rPr b="1" lang="en" sz="2000">
                <a:solidFill>
                  <a:srgbClr val="FF00FF"/>
                </a:solidFill>
              </a:rPr>
              <a:t>Tues. Sept. 28th Spring Break 2023 Belize Travel Informational Meeting</a:t>
            </a:r>
            <a:endParaRPr b="1" sz="2000">
              <a:solidFill>
                <a:srgbClr val="FF00FF"/>
              </a:solidFill>
            </a:endParaRPr>
          </a:p>
        </p:txBody>
      </p:sp>
      <p:sp>
        <p:nvSpPr>
          <p:cNvPr id="101" name="Google Shape;101;p13"/>
          <p:cNvSpPr txBox="1"/>
          <p:nvPr/>
        </p:nvSpPr>
        <p:spPr>
          <a:xfrm>
            <a:off x="7779225" y="4844950"/>
            <a:ext cx="10152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7" name="Google Shape;107;p14"/>
          <p:cNvSpPr txBox="1"/>
          <p:nvPr/>
        </p:nvSpPr>
        <p:spPr>
          <a:xfrm>
            <a:off x="605625" y="180775"/>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What do I call my college Teacher?</a:t>
            </a:r>
            <a:endParaRPr sz="1000"/>
          </a:p>
        </p:txBody>
      </p:sp>
      <p:sp>
        <p:nvSpPr>
          <p:cNvPr id="108" name="Google Shape;108;p14"/>
          <p:cNvSpPr txBox="1"/>
          <p:nvPr/>
        </p:nvSpPr>
        <p:spPr>
          <a:xfrm>
            <a:off x="1039575" y="1782725"/>
            <a:ext cx="7331100" cy="30939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1000"/>
              </a:spcBef>
              <a:spcAft>
                <a:spcPts val="0"/>
              </a:spcAft>
              <a:buNone/>
            </a:pPr>
            <a:r>
              <a:rPr lang="en" sz="2000">
                <a:solidFill>
                  <a:schemeClr val="dk1"/>
                </a:solidFill>
              </a:rPr>
              <a:t>It is important to remember that when at ACC, we refer to our professors by either Prof. or Dr. </a:t>
            </a:r>
            <a:endParaRPr sz="2000">
              <a:solidFill>
                <a:schemeClr val="dk1"/>
              </a:solidFill>
            </a:endParaRPr>
          </a:p>
          <a:p>
            <a:pPr indent="0" lvl="0" marL="0" rtl="0" algn="ctr">
              <a:lnSpc>
                <a:spcPct val="120000"/>
              </a:lnSpc>
              <a:spcBef>
                <a:spcPts val="1000"/>
              </a:spcBef>
              <a:spcAft>
                <a:spcPts val="0"/>
              </a:spcAft>
              <a:buNone/>
            </a:pPr>
            <a:r>
              <a:rPr lang="en" sz="2000">
                <a:solidFill>
                  <a:schemeClr val="dk1"/>
                </a:solidFill>
              </a:rPr>
              <a:t>If they have a Ph.D. degree, then we refer to them as Dr. </a:t>
            </a:r>
            <a:endParaRPr sz="2000">
              <a:solidFill>
                <a:schemeClr val="dk1"/>
              </a:solidFill>
            </a:endParaRPr>
          </a:p>
          <a:p>
            <a:pPr indent="0" lvl="0" marL="0" rtl="0" algn="ctr">
              <a:lnSpc>
                <a:spcPct val="120000"/>
              </a:lnSpc>
              <a:spcBef>
                <a:spcPts val="1000"/>
              </a:spcBef>
              <a:spcAft>
                <a:spcPts val="0"/>
              </a:spcAft>
              <a:buNone/>
            </a:pPr>
            <a:r>
              <a:rPr lang="en" sz="2000">
                <a:solidFill>
                  <a:schemeClr val="dk1"/>
                </a:solidFill>
              </a:rPr>
              <a:t>If they do not have a Ph. D. degree or you do not know, just call them Professor. </a:t>
            </a:r>
            <a:endParaRPr sz="2000">
              <a:solidFill>
                <a:schemeClr val="dk1"/>
              </a:solidFill>
            </a:endParaRPr>
          </a:p>
          <a:p>
            <a:pPr indent="0" lvl="0" marL="0" rtl="0" algn="ctr">
              <a:lnSpc>
                <a:spcPct val="120000"/>
              </a:lnSpc>
              <a:spcBef>
                <a:spcPts val="1000"/>
              </a:spcBef>
              <a:spcAft>
                <a:spcPts val="0"/>
              </a:spcAft>
              <a:buNone/>
            </a:pPr>
            <a:r>
              <a:rPr lang="en" sz="2000">
                <a:solidFill>
                  <a:schemeClr val="dk1"/>
                </a:solidFill>
              </a:rPr>
              <a:t>If you forget and call them Mr. or Mrs. that’s OK, just do your best. </a:t>
            </a:r>
            <a:endParaRPr sz="2400">
              <a:solidFill>
                <a:schemeClr val="dk1"/>
              </a:solidFill>
              <a:latin typeface="Gill Sans"/>
              <a:ea typeface="Gill Sans"/>
              <a:cs typeface="Gill Sans"/>
              <a:sym typeface="Gill Sans"/>
            </a:endParaRPr>
          </a:p>
        </p:txBody>
      </p:sp>
      <p:sp>
        <p:nvSpPr>
          <p:cNvPr id="109" name="Google Shape;109;p1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5" name="Google Shape;115;p15"/>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Arizona State University Office Hours Video</a:t>
            </a:r>
            <a:endParaRPr sz="1000"/>
          </a:p>
        </p:txBody>
      </p:sp>
      <p:sp>
        <p:nvSpPr>
          <p:cNvPr id="116" name="Google Shape;116;p15"/>
          <p:cNvSpPr txBox="1"/>
          <p:nvPr/>
        </p:nvSpPr>
        <p:spPr>
          <a:xfrm>
            <a:off x="308325" y="1704950"/>
            <a:ext cx="8614800" cy="288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ctr">
              <a:lnSpc>
                <a:spcPct val="120000"/>
              </a:lnSpc>
              <a:spcBef>
                <a:spcPts val="100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pic>
        <p:nvPicPr>
          <p:cNvPr descr="Are you one of the millions of college students who suffer from stress, sleep deprivation, or an Academic Status Report denial? Then you may have Fear of Meeting One-on-One with My Professor or FMOOWMP. FOH, or Faculty Office Hours at Arizona State University can help.&#10;&#10;Faculty office hours are a free resource offered to every ASU student. Speek with a faculty member during office hours to review what you learned in class, talk about your projects and assignments, and ensure you are doing everything you can to achieve success.&#10;&#10;Music: &quot;I Am a Man Who Will Fight for Your Honor&quot; by Chris Zabriskie&#10;freemusicarchive.org/music/Chris_Zabriskie/I_Am_a_Man_Who_Will_Fight_for_Your_Honor/I_Am_a_Man_Who_Will_Fight_for_Your_Honor&#10;&#10;&quot;I Will Succeed,&quot; by Melodality&#10;audiojungle.net/item/i-will-succeed/916865&#10;&#10;Subscribe: http://www.youtube.com/asu &#10;&#10;About ASU:&#10;Recognized by U.S. News &amp; World Report as the country’s most innovative school, Arizona State University is where students and faculty work with NASA to develop, advance and lead innovations in space exploration. ASU graduates more than 20,000 thinkers, innovators and master learners every year. Take a deeper look at how ASU is building the next generation of leaders at https://www.asu.edu/about. &#10;&#10;Connect with Arizona State University: &#10;Visit ASU's website: https://www.asu.edu/ &#10;Follow ASU on Facebook: https://www.facebook.com/arizonastateuniversity/ &#10;Follow ASU on Twitter: https://twitter.com/asu &#10;Follow ASU on Instagram: https://www.instagram.com/arizonastateuniversity/ &#10;Connect with ASU on LinkedIn: https://www.linkedin.com/company/arizona-state-university" id="117" name="Google Shape;117;p15" title="Introducing Faculty Office Hours: Arizona State University (ASU)">
            <a:hlinkClick r:id="rId3"/>
          </p:cNvPr>
          <p:cNvPicPr preferRelativeResize="0"/>
          <p:nvPr/>
        </p:nvPicPr>
        <p:blipFill>
          <a:blip r:embed="rId4">
            <a:alphaModFix/>
          </a:blip>
          <a:stretch>
            <a:fillRect/>
          </a:stretch>
        </p:blipFill>
        <p:spPr>
          <a:xfrm>
            <a:off x="1339175" y="1565225"/>
            <a:ext cx="6380350" cy="3429000"/>
          </a:xfrm>
          <a:prstGeom prst="rect">
            <a:avLst/>
          </a:prstGeom>
          <a:noFill/>
          <a:ln>
            <a:noFill/>
          </a:ln>
        </p:spPr>
      </p:pic>
      <p:sp>
        <p:nvSpPr>
          <p:cNvPr id="118" name="Google Shape;118;p15"/>
          <p:cNvSpPr txBox="1"/>
          <p:nvPr/>
        </p:nvSpPr>
        <p:spPr>
          <a:xfrm>
            <a:off x="7762175" y="4733700"/>
            <a:ext cx="972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4" name="Google Shape;124;p16"/>
          <p:cNvSpPr txBox="1"/>
          <p:nvPr/>
        </p:nvSpPr>
        <p:spPr>
          <a:xfrm>
            <a:off x="605625" y="180775"/>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What are Professor </a:t>
            </a:r>
            <a:endParaRPr b="1" sz="48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Office Hours?</a:t>
            </a:r>
            <a:endParaRPr sz="1000"/>
          </a:p>
        </p:txBody>
      </p:sp>
      <p:sp>
        <p:nvSpPr>
          <p:cNvPr id="125" name="Google Shape;125;p16"/>
          <p:cNvSpPr txBox="1"/>
          <p:nvPr/>
        </p:nvSpPr>
        <p:spPr>
          <a:xfrm>
            <a:off x="1039575" y="1782725"/>
            <a:ext cx="7331100" cy="32487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Clr>
                <a:schemeClr val="dk1"/>
              </a:buClr>
              <a:buSzPts val="2400"/>
              <a:buFont typeface="Arial"/>
              <a:buNone/>
            </a:pPr>
            <a:r>
              <a:rPr lang="en" sz="2400">
                <a:solidFill>
                  <a:schemeClr val="dk1"/>
                </a:solidFill>
                <a:latin typeface="Gill Sans"/>
                <a:ea typeface="Gill Sans"/>
                <a:cs typeface="Gill Sans"/>
                <a:sym typeface="Gill Sans"/>
              </a:rPr>
              <a:t>All professors offer office hours in order to answer questions and assist struggling students. </a:t>
            </a:r>
            <a:endParaRPr sz="2000">
              <a:solidFill>
                <a:schemeClr val="dk1"/>
              </a:solidFill>
              <a:latin typeface="Gill Sans"/>
              <a:ea typeface="Gill Sans"/>
              <a:cs typeface="Gill Sans"/>
              <a:sym typeface="Gill Sans"/>
            </a:endParaRPr>
          </a:p>
          <a:p>
            <a:pPr indent="0" lvl="0" marL="0" rtl="0" algn="ctr">
              <a:lnSpc>
                <a:spcPct val="120000"/>
              </a:lnSpc>
              <a:spcBef>
                <a:spcPts val="1000"/>
              </a:spcBef>
              <a:spcAft>
                <a:spcPts val="0"/>
              </a:spcAft>
              <a:buClr>
                <a:schemeClr val="dk1"/>
              </a:buClr>
              <a:buSzPts val="2400"/>
              <a:buFont typeface="Arial"/>
              <a:buNone/>
            </a:pPr>
            <a:r>
              <a:rPr lang="en" sz="2400">
                <a:solidFill>
                  <a:schemeClr val="dk1"/>
                </a:solidFill>
                <a:latin typeface="Gill Sans"/>
                <a:ea typeface="Gill Sans"/>
                <a:cs typeface="Gill Sans"/>
                <a:sym typeface="Gill Sans"/>
              </a:rPr>
              <a:t>Professors’ office hours are posted in the class syllabus. </a:t>
            </a:r>
            <a:endParaRPr sz="2000">
              <a:solidFill>
                <a:schemeClr val="dk1"/>
              </a:solidFill>
              <a:latin typeface="Gill Sans"/>
              <a:ea typeface="Gill Sans"/>
              <a:cs typeface="Gill Sans"/>
              <a:sym typeface="Gill Sans"/>
            </a:endParaRPr>
          </a:p>
          <a:p>
            <a:pPr indent="0" lvl="0" marL="0" rtl="0" algn="ctr">
              <a:lnSpc>
                <a:spcPct val="120000"/>
              </a:lnSpc>
              <a:spcBef>
                <a:spcPts val="1000"/>
              </a:spcBef>
              <a:spcAft>
                <a:spcPts val="0"/>
              </a:spcAft>
              <a:buClr>
                <a:schemeClr val="dk1"/>
              </a:buClr>
              <a:buSzPts val="2400"/>
              <a:buFont typeface="Arial"/>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sp>
        <p:nvSpPr>
          <p:cNvPr id="126" name="Google Shape;126;p16"/>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27" name="Google Shape;127;p16"/>
          <p:cNvPicPr preferRelativeResize="0"/>
          <p:nvPr/>
        </p:nvPicPr>
        <p:blipFill>
          <a:blip r:embed="rId3">
            <a:alphaModFix/>
          </a:blip>
          <a:stretch>
            <a:fillRect/>
          </a:stretch>
        </p:blipFill>
        <p:spPr>
          <a:xfrm>
            <a:off x="2721025" y="3266950"/>
            <a:ext cx="3574001" cy="1509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3" name="Google Shape;133;p17"/>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Why Should I Go?</a:t>
            </a:r>
            <a:endParaRPr sz="1000"/>
          </a:p>
        </p:txBody>
      </p:sp>
      <p:sp>
        <p:nvSpPr>
          <p:cNvPr id="134" name="Google Shape;134;p17"/>
          <p:cNvSpPr txBox="1"/>
          <p:nvPr/>
        </p:nvSpPr>
        <p:spPr>
          <a:xfrm>
            <a:off x="1039575" y="1143000"/>
            <a:ext cx="7331100" cy="3213900"/>
          </a:xfrm>
          <a:prstGeom prst="rect">
            <a:avLst/>
          </a:prstGeom>
          <a:noFill/>
          <a:ln>
            <a:noFill/>
          </a:ln>
        </p:spPr>
        <p:txBody>
          <a:bodyPr anchorCtr="0" anchor="t" bIns="91425" lIns="91425" spcFirstLastPara="1" rIns="91425" wrap="square" tIns="91425">
            <a:spAutoFit/>
          </a:bodyPr>
          <a:lstStyle/>
          <a:p>
            <a:pPr indent="-381000" lvl="0" marL="457200" rtl="0" algn="ctr">
              <a:lnSpc>
                <a:spcPct val="120000"/>
              </a:lnSpc>
              <a:spcBef>
                <a:spcPts val="1000"/>
              </a:spcBef>
              <a:spcAft>
                <a:spcPts val="0"/>
              </a:spcAft>
              <a:buClr>
                <a:schemeClr val="dk1"/>
              </a:buClr>
              <a:buSzPts val="2400"/>
              <a:buFont typeface="Gill Sans"/>
              <a:buChar char="➢"/>
            </a:pPr>
            <a:r>
              <a:rPr lang="en" sz="2400">
                <a:solidFill>
                  <a:schemeClr val="dk1"/>
                </a:solidFill>
                <a:latin typeface="Gill Sans"/>
                <a:ea typeface="Gill Sans"/>
                <a:cs typeface="Gill Sans"/>
                <a:sym typeface="Gill Sans"/>
              </a:rPr>
              <a:t>Visiting with your professor leads to higher GPAs and less confusion with upcoming assignments. </a:t>
            </a:r>
            <a:endParaRPr sz="2400">
              <a:solidFill>
                <a:schemeClr val="dk1"/>
              </a:solidFill>
              <a:latin typeface="Gill Sans"/>
              <a:ea typeface="Gill Sans"/>
              <a:cs typeface="Gill Sans"/>
              <a:sym typeface="Gill Sans"/>
            </a:endParaRPr>
          </a:p>
          <a:p>
            <a:pPr indent="-381000" lvl="0" marL="457200" rtl="0" algn="ctr">
              <a:lnSpc>
                <a:spcPct val="120000"/>
              </a:lnSpc>
              <a:spcBef>
                <a:spcPts val="0"/>
              </a:spcBef>
              <a:spcAft>
                <a:spcPts val="0"/>
              </a:spcAft>
              <a:buClr>
                <a:schemeClr val="dk1"/>
              </a:buClr>
              <a:buSzPts val="2400"/>
              <a:buFont typeface="Gill Sans"/>
              <a:buChar char="➢"/>
            </a:pPr>
            <a:r>
              <a:rPr lang="en" sz="2400">
                <a:solidFill>
                  <a:schemeClr val="dk1"/>
                </a:solidFill>
                <a:latin typeface="Gill Sans"/>
                <a:ea typeface="Gill Sans"/>
                <a:cs typeface="Gill Sans"/>
                <a:sym typeface="Gill Sans"/>
              </a:rPr>
              <a:t>It shows your professor that you are interested in the course and trying your best. </a:t>
            </a:r>
            <a:endParaRPr sz="2400">
              <a:solidFill>
                <a:schemeClr val="dk1"/>
              </a:solidFill>
              <a:latin typeface="Gill Sans"/>
              <a:ea typeface="Gill Sans"/>
              <a:cs typeface="Gill Sans"/>
              <a:sym typeface="Gill Sans"/>
            </a:endParaRPr>
          </a:p>
          <a:p>
            <a:pPr indent="-381000" lvl="0" marL="457200" rtl="0" algn="ctr">
              <a:lnSpc>
                <a:spcPct val="120000"/>
              </a:lnSpc>
              <a:spcBef>
                <a:spcPts val="0"/>
              </a:spcBef>
              <a:spcAft>
                <a:spcPts val="0"/>
              </a:spcAft>
              <a:buClr>
                <a:schemeClr val="dk1"/>
              </a:buClr>
              <a:buSzPts val="2400"/>
              <a:buFont typeface="Gill Sans"/>
              <a:buChar char="➢"/>
            </a:pPr>
            <a:r>
              <a:rPr lang="en" sz="2400">
                <a:solidFill>
                  <a:schemeClr val="dk1"/>
                </a:solidFill>
                <a:latin typeface="Gill Sans"/>
                <a:ea typeface="Gill Sans"/>
                <a:cs typeface="Gill Sans"/>
                <a:sym typeface="Gill Sans"/>
              </a:rPr>
              <a:t>Advocating for yourself is one of the most important lessons to learn from college. </a:t>
            </a:r>
            <a:endParaRPr sz="2400">
              <a:solidFill>
                <a:schemeClr val="dk1"/>
              </a:solidFill>
              <a:latin typeface="Gill Sans"/>
              <a:ea typeface="Gill Sans"/>
              <a:cs typeface="Gill Sans"/>
              <a:sym typeface="Gill Sans"/>
            </a:endParaRPr>
          </a:p>
          <a:p>
            <a:pPr indent="0" lvl="0" marL="0" rtl="0" algn="ctr">
              <a:spcBef>
                <a:spcPts val="0"/>
              </a:spcBef>
              <a:spcAft>
                <a:spcPts val="0"/>
              </a:spcAft>
              <a:buClr>
                <a:schemeClr val="dk1"/>
              </a:buClr>
              <a:buFont typeface="Arial"/>
              <a:buNone/>
            </a:pPr>
            <a:r>
              <a:t/>
            </a:r>
            <a:endParaRPr sz="2400">
              <a:solidFill>
                <a:schemeClr val="dk1"/>
              </a:solidFill>
              <a:latin typeface="Gill Sans"/>
              <a:ea typeface="Gill Sans"/>
              <a:cs typeface="Gill Sans"/>
              <a:sym typeface="Gill Sans"/>
            </a:endParaRPr>
          </a:p>
        </p:txBody>
      </p:sp>
      <p:sp>
        <p:nvSpPr>
          <p:cNvPr id="135" name="Google Shape;135;p17"/>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1" name="Google Shape;141;p18"/>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What Are My Responsibilities?</a:t>
            </a:r>
            <a:endParaRPr sz="1000"/>
          </a:p>
        </p:txBody>
      </p:sp>
      <p:sp>
        <p:nvSpPr>
          <p:cNvPr id="142" name="Google Shape;142;p18"/>
          <p:cNvSpPr txBox="1"/>
          <p:nvPr/>
        </p:nvSpPr>
        <p:spPr>
          <a:xfrm>
            <a:off x="878575" y="1032100"/>
            <a:ext cx="7536900" cy="3078300"/>
          </a:xfrm>
          <a:prstGeom prst="rect">
            <a:avLst/>
          </a:prstGeom>
          <a:noFill/>
          <a:ln>
            <a:noFill/>
          </a:ln>
        </p:spPr>
        <p:txBody>
          <a:bodyPr anchorCtr="0" anchor="t" bIns="91425" lIns="91425" spcFirstLastPara="1" rIns="91425" wrap="square" tIns="91425">
            <a:spAutoFit/>
          </a:bodyPr>
          <a:lstStyle/>
          <a:p>
            <a:pPr indent="-355600" lvl="0" marL="457200" rtl="0" algn="ctr">
              <a:lnSpc>
                <a:spcPct val="120000"/>
              </a:lnSpc>
              <a:spcBef>
                <a:spcPts val="1000"/>
              </a:spcBef>
              <a:spcAft>
                <a:spcPts val="0"/>
              </a:spcAft>
              <a:buClr>
                <a:schemeClr val="dk1"/>
              </a:buClr>
              <a:buSzPts val="2000"/>
              <a:buFont typeface="Gill Sans"/>
              <a:buChar char="❏"/>
            </a:pPr>
            <a:r>
              <a:rPr lang="en" sz="2000">
                <a:solidFill>
                  <a:schemeClr val="dk1"/>
                </a:solidFill>
                <a:latin typeface="Gill Sans"/>
                <a:ea typeface="Gill Sans"/>
                <a:cs typeface="Gill Sans"/>
                <a:sym typeface="Gill Sans"/>
              </a:rPr>
              <a:t>Come prepared. Read your textbook and syllabus carefully.</a:t>
            </a:r>
            <a:endParaRPr sz="2000">
              <a:solidFill>
                <a:schemeClr val="dk1"/>
              </a:solidFill>
              <a:latin typeface="Gill Sans"/>
              <a:ea typeface="Gill Sans"/>
              <a:cs typeface="Gill Sans"/>
              <a:sym typeface="Gill Sans"/>
            </a:endParaRPr>
          </a:p>
          <a:p>
            <a:pPr indent="-355600" lvl="0" marL="457200" rtl="0" algn="ctr">
              <a:lnSpc>
                <a:spcPct val="120000"/>
              </a:lnSpc>
              <a:spcBef>
                <a:spcPts val="0"/>
              </a:spcBef>
              <a:spcAft>
                <a:spcPts val="0"/>
              </a:spcAft>
              <a:buClr>
                <a:schemeClr val="dk1"/>
              </a:buClr>
              <a:buSzPts val="2000"/>
              <a:buFont typeface="Gill Sans"/>
              <a:buChar char="❏"/>
            </a:pPr>
            <a:r>
              <a:rPr lang="en" sz="2000">
                <a:solidFill>
                  <a:schemeClr val="dk1"/>
                </a:solidFill>
                <a:latin typeface="Gill Sans"/>
                <a:ea typeface="Gill Sans"/>
                <a:cs typeface="Gill Sans"/>
                <a:sym typeface="Gill Sans"/>
              </a:rPr>
              <a:t>Let your professor know if you are planning on missing a class. </a:t>
            </a:r>
            <a:endParaRPr sz="2000">
              <a:solidFill>
                <a:schemeClr val="dk1"/>
              </a:solidFill>
              <a:latin typeface="Gill Sans"/>
              <a:ea typeface="Gill Sans"/>
              <a:cs typeface="Gill Sans"/>
              <a:sym typeface="Gill Sans"/>
            </a:endParaRPr>
          </a:p>
          <a:p>
            <a:pPr indent="-355600" lvl="0" marL="457200" rtl="0" algn="ctr">
              <a:lnSpc>
                <a:spcPct val="120000"/>
              </a:lnSpc>
              <a:spcBef>
                <a:spcPts val="0"/>
              </a:spcBef>
              <a:spcAft>
                <a:spcPts val="0"/>
              </a:spcAft>
              <a:buClr>
                <a:schemeClr val="dk1"/>
              </a:buClr>
              <a:buSzPts val="2000"/>
              <a:buFont typeface="Gill Sans"/>
              <a:buChar char="❏"/>
            </a:pPr>
            <a:r>
              <a:rPr lang="en" sz="2000">
                <a:solidFill>
                  <a:schemeClr val="dk1"/>
                </a:solidFill>
                <a:latin typeface="Gill Sans"/>
                <a:ea typeface="Gill Sans"/>
                <a:cs typeface="Gill Sans"/>
                <a:sym typeface="Gill Sans"/>
              </a:rPr>
              <a:t>Remember your professor is busy, so try to identify specific questions you want to address.</a:t>
            </a:r>
            <a:endParaRPr sz="2000">
              <a:solidFill>
                <a:schemeClr val="dk1"/>
              </a:solidFill>
              <a:latin typeface="Gill Sans"/>
              <a:ea typeface="Gill Sans"/>
              <a:cs typeface="Gill Sans"/>
              <a:sym typeface="Gill Sans"/>
            </a:endParaRPr>
          </a:p>
          <a:p>
            <a:pPr indent="-355600" lvl="0" marL="457200" rtl="0" algn="ctr">
              <a:lnSpc>
                <a:spcPct val="120000"/>
              </a:lnSpc>
              <a:spcBef>
                <a:spcPts val="0"/>
              </a:spcBef>
              <a:spcAft>
                <a:spcPts val="0"/>
              </a:spcAft>
              <a:buClr>
                <a:schemeClr val="dk1"/>
              </a:buClr>
              <a:buSzPts val="2000"/>
              <a:buFont typeface="Gill Sans"/>
              <a:buChar char="❏"/>
            </a:pPr>
            <a:r>
              <a:rPr lang="en" sz="2000">
                <a:solidFill>
                  <a:schemeClr val="dk1"/>
                </a:solidFill>
                <a:latin typeface="Gill Sans"/>
                <a:ea typeface="Gill Sans"/>
                <a:cs typeface="Gill Sans"/>
                <a:sym typeface="Gill Sans"/>
              </a:rPr>
              <a:t>Do not be rude or attack the professor. </a:t>
            </a:r>
            <a:endParaRPr sz="2000">
              <a:solidFill>
                <a:schemeClr val="dk1"/>
              </a:solidFill>
              <a:latin typeface="Gill Sans"/>
              <a:ea typeface="Gill Sans"/>
              <a:cs typeface="Gill Sans"/>
              <a:sym typeface="Gill Sans"/>
            </a:endParaRPr>
          </a:p>
          <a:p>
            <a:pPr indent="-355600" lvl="0" marL="457200" rtl="0" algn="ctr">
              <a:lnSpc>
                <a:spcPct val="120000"/>
              </a:lnSpc>
              <a:spcBef>
                <a:spcPts val="0"/>
              </a:spcBef>
              <a:spcAft>
                <a:spcPts val="0"/>
              </a:spcAft>
              <a:buClr>
                <a:schemeClr val="dk1"/>
              </a:buClr>
              <a:buSzPts val="2000"/>
              <a:buFont typeface="Gill Sans"/>
              <a:buChar char="❏"/>
            </a:pPr>
            <a:r>
              <a:rPr lang="en" sz="2000">
                <a:solidFill>
                  <a:schemeClr val="dk1"/>
                </a:solidFill>
                <a:latin typeface="Gill Sans"/>
                <a:ea typeface="Gill Sans"/>
                <a:cs typeface="Gill Sans"/>
                <a:sym typeface="Gill Sans"/>
              </a:rPr>
              <a:t>Do not wait until the last minute. </a:t>
            </a:r>
            <a:endParaRPr sz="2000">
              <a:solidFill>
                <a:schemeClr val="dk1"/>
              </a:solidFill>
              <a:latin typeface="Gill Sans"/>
              <a:ea typeface="Gill Sans"/>
              <a:cs typeface="Gill Sans"/>
              <a:sym typeface="Gill Sans"/>
            </a:endParaRPr>
          </a:p>
          <a:p>
            <a:pPr indent="-355600" lvl="0" marL="457200" rtl="0" algn="ctr">
              <a:lnSpc>
                <a:spcPct val="120000"/>
              </a:lnSpc>
              <a:spcBef>
                <a:spcPts val="0"/>
              </a:spcBef>
              <a:spcAft>
                <a:spcPts val="0"/>
              </a:spcAft>
              <a:buClr>
                <a:schemeClr val="dk1"/>
              </a:buClr>
              <a:buSzPts val="2000"/>
              <a:buFont typeface="Gill Sans"/>
              <a:buChar char="❏"/>
            </a:pPr>
            <a:r>
              <a:rPr lang="en" sz="2000">
                <a:solidFill>
                  <a:schemeClr val="dk1"/>
                </a:solidFill>
                <a:latin typeface="Gill Sans"/>
                <a:ea typeface="Gill Sans"/>
                <a:cs typeface="Gill Sans"/>
                <a:sym typeface="Gill Sans"/>
              </a:rPr>
              <a:t>Keep a positive attitude about the subject and the class. This will go a long way in determining how well you do in the class.</a:t>
            </a:r>
            <a:endParaRPr sz="2000">
              <a:solidFill>
                <a:schemeClr val="dk1"/>
              </a:solidFill>
              <a:latin typeface="Gill Sans"/>
              <a:ea typeface="Gill Sans"/>
              <a:cs typeface="Gill Sans"/>
              <a:sym typeface="Gill Sans"/>
            </a:endParaRPr>
          </a:p>
        </p:txBody>
      </p:sp>
      <p:sp>
        <p:nvSpPr>
          <p:cNvPr id="143" name="Google Shape;143;p18"/>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9" name="Google Shape;149;p19"/>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Today’s College Prep Assignment</a:t>
            </a:r>
            <a:endParaRPr sz="1000"/>
          </a:p>
        </p:txBody>
      </p:sp>
      <p:sp>
        <p:nvSpPr>
          <p:cNvPr id="150" name="Google Shape;150;p19"/>
          <p:cNvSpPr txBox="1"/>
          <p:nvPr/>
        </p:nvSpPr>
        <p:spPr>
          <a:xfrm>
            <a:off x="982025" y="1864775"/>
            <a:ext cx="71931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1"/>
                </a:solidFill>
                <a:latin typeface="Gill Sans"/>
                <a:ea typeface="Gill Sans"/>
                <a:cs typeface="Gill Sans"/>
                <a:sym typeface="Gill Sans"/>
              </a:rPr>
              <a:t>In the comments section of today’s College Prep,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rPr lang="en" sz="2400">
                <a:solidFill>
                  <a:schemeClr val="dk1"/>
                </a:solidFill>
                <a:latin typeface="Gill Sans"/>
                <a:ea typeface="Gill Sans"/>
                <a:cs typeface="Gill Sans"/>
                <a:sym typeface="Gill Sans"/>
              </a:rPr>
              <a:t>name one benefit of attending your Professor’s Office Hours</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1" name="Google Shape;151;p19"/>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